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jpe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4062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011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05322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48728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54495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943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4586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4615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1504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277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538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526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8705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980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0692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045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07080-3516-4717-A589-96938D60F106}" type="datetimeFigureOut">
              <a:rPr lang="en-IN" smtClean="0"/>
              <a:t>20-06-2022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5E08E3D-3182-4DE9-9BB0-781580C5B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6844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  <p:sldLayoutId id="2147483837" r:id="rId15"/>
    <p:sldLayoutId id="214748383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083042-C899-4A2F-1C06-B8476BE569CC}"/>
              </a:ext>
            </a:extLst>
          </p:cNvPr>
          <p:cNvSpPr/>
          <p:nvPr/>
        </p:nvSpPr>
        <p:spPr>
          <a:xfrm>
            <a:off x="4559347" y="1483659"/>
            <a:ext cx="27147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Batch-11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F47DE4-E3F7-B730-3E0C-20FC71A6DBB6}"/>
              </a:ext>
            </a:extLst>
          </p:cNvPr>
          <p:cNvSpPr/>
          <p:nvPr/>
        </p:nvSpPr>
        <p:spPr>
          <a:xfrm>
            <a:off x="3608881" y="2310679"/>
            <a:ext cx="54303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PGP-DSE-feb-2022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872C1D-8DC1-A908-343D-8194618A48BA}"/>
              </a:ext>
            </a:extLst>
          </p:cNvPr>
          <p:cNvSpPr/>
          <p:nvPr/>
        </p:nvSpPr>
        <p:spPr>
          <a:xfrm>
            <a:off x="3309119" y="3234009"/>
            <a:ext cx="60298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Interim-Presentation</a:t>
            </a:r>
          </a:p>
        </p:txBody>
      </p:sp>
    </p:spTree>
    <p:extLst>
      <p:ext uri="{BB962C8B-B14F-4D97-AF65-F5344CB8AC3E}">
        <p14:creationId xmlns:p14="http://schemas.microsoft.com/office/powerpoint/2010/main" val="780102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6A8F4-543D-E579-2343-2EA7E94BD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1E50B-F045-74FD-1D98-F926929581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8646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E8D0F-4F1C-7332-B2D3-14F60DE9E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52075-1E23-A0E1-C22E-78ACE594A3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602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ECAD7-94C0-A113-B37A-317E29609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F1741-00DD-65F6-0706-AA65516AB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305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0A2B7-B977-9E35-7B15-3FC099F68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CC96D-8B5A-EB87-8D15-192282C9E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076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8F44D-B261-4BC3-62CF-CC342B946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7D500-8B55-A09D-4835-CBD392100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353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C45CB-DCAC-4A6F-721E-1DD24A561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C2E31-30F7-D814-B0D6-A3A6F9005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3878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34019-0B9B-1131-F25F-038BEB1C1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3555D-BA23-1184-D995-9CAC4F478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0136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1C9BD-268A-BBD8-8645-2DCD4A6FB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DE0AE-1626-7B7A-4A89-896BFAA20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4028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45BD8-E816-5243-34F4-EB42A4674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2EFBB-6A58-63F0-2BDC-FF833AD18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846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613FC-BEC6-BEEE-56C9-A03C5835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F54FD-AB0E-BBD5-C67D-16E4F3A07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7999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F0B3A46-9A9B-7700-673B-7411302180E9}"/>
              </a:ext>
            </a:extLst>
          </p:cNvPr>
          <p:cNvSpPr txBox="1"/>
          <p:nvPr/>
        </p:nvSpPr>
        <p:spPr>
          <a:xfrm>
            <a:off x="645458" y="320712"/>
            <a:ext cx="1035423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IN" sz="2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IN" sz="2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r>
              <a:rPr lang="en-US" sz="3200" b="0" i="0" u="none" strike="noStrike" baseline="0" dirty="0">
                <a:solidFill>
                  <a:srgbClr val="00AB4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                      Project Summary </a:t>
            </a:r>
          </a:p>
          <a:p>
            <a:endParaRPr lang="en-US" sz="3200" b="0" i="0" u="none" strike="noStrike" baseline="0" dirty="0">
              <a:solidFill>
                <a:srgbClr val="00AB4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</a:endParaRPr>
          </a:p>
          <a:p>
            <a:r>
              <a:rPr lang="en-US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Batch details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	                   </a:t>
            </a:r>
            <a:r>
              <a:rPr lang="en-US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DSE – MARCH 2022 (CHENNAI)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	</a:t>
            </a:r>
          </a:p>
          <a:p>
            <a:r>
              <a:rPr lang="en-IN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Team members </a:t>
            </a:r>
            <a:r>
              <a:rPr lang="en-IN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	           </a:t>
            </a:r>
            <a:r>
              <a:rPr lang="en-IN" sz="1800" b="1" i="0" u="none" strike="noStrike" baseline="0" dirty="0" err="1">
                <a:solidFill>
                  <a:srgbClr val="353744"/>
                </a:solidFill>
                <a:latin typeface="Times New Roman" panose="02020603050405020304" pitchFamily="18" charset="0"/>
              </a:rPr>
              <a:t>Vigneshwar</a:t>
            </a:r>
            <a:r>
              <a:rPr lang="en-IN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 K ,</a:t>
            </a:r>
            <a:r>
              <a:rPr lang="en-IN" sz="1800" b="1" i="0" u="none" strike="noStrike" baseline="0" dirty="0" err="1">
                <a:solidFill>
                  <a:srgbClr val="353744"/>
                </a:solidFill>
                <a:latin typeface="Times New Roman" panose="02020603050405020304" pitchFamily="18" charset="0"/>
              </a:rPr>
              <a:t>TamilSelvan</a:t>
            </a:r>
            <a:r>
              <a:rPr lang="en-IN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 M, Balaji Prasanth S, Rahul R ,Adarsh R </a:t>
            </a:r>
          </a:p>
          <a:p>
            <a:r>
              <a:rPr lang="en-IN" sz="1800" b="0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	</a:t>
            </a:r>
          </a:p>
          <a:p>
            <a:r>
              <a:rPr lang="en-US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Domain of Project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	   </a:t>
            </a:r>
            <a:r>
              <a:rPr lang="en-US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E-Commerce (Supply Chain)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	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Proposed project title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	   </a:t>
            </a:r>
            <a:r>
              <a:rPr lang="en-US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Backorder Prediction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	</a:t>
            </a:r>
          </a:p>
          <a:p>
            <a:r>
              <a:rPr lang="en-IN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Group Number </a:t>
            </a:r>
            <a:r>
              <a:rPr lang="en-IN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	           </a:t>
            </a:r>
            <a:r>
              <a:rPr lang="en-IN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Team 11 	</a:t>
            </a:r>
          </a:p>
          <a:p>
            <a:endParaRPr lang="en-IN" sz="1800" b="0" i="0" u="none" strike="noStrike" baseline="0" dirty="0">
              <a:solidFill>
                <a:srgbClr val="353744"/>
              </a:solidFill>
              <a:latin typeface="Times New Roman" panose="02020603050405020304" pitchFamily="18" charset="0"/>
            </a:endParaRPr>
          </a:p>
          <a:p>
            <a:r>
              <a:rPr lang="en-IN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Team Leader 	                   </a:t>
            </a:r>
            <a:r>
              <a:rPr lang="en-IN" sz="1800" b="1" i="0" u="none" strike="noStrike" baseline="0" dirty="0" err="1">
                <a:solidFill>
                  <a:srgbClr val="353744"/>
                </a:solidFill>
                <a:latin typeface="Times New Roman" panose="02020603050405020304" pitchFamily="18" charset="0"/>
              </a:rPr>
              <a:t>Vigneshwar</a:t>
            </a:r>
            <a:r>
              <a:rPr lang="en-IN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 K 	</a:t>
            </a:r>
          </a:p>
          <a:p>
            <a:endParaRPr lang="en-IN" sz="1800" b="0" i="0" u="none" strike="noStrike" baseline="0" dirty="0">
              <a:solidFill>
                <a:srgbClr val="353744"/>
              </a:solidFill>
              <a:latin typeface="Times New Roman" panose="02020603050405020304" pitchFamily="18" charset="0"/>
            </a:endParaRPr>
          </a:p>
          <a:p>
            <a:r>
              <a:rPr lang="en-IN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Mentor Name </a:t>
            </a:r>
            <a:r>
              <a:rPr lang="en-IN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	           </a:t>
            </a:r>
            <a:r>
              <a:rPr lang="en-IN" sz="1800" b="1" i="0" u="none" strike="noStrike" baseline="0" dirty="0">
                <a:solidFill>
                  <a:srgbClr val="353744"/>
                </a:solidFill>
                <a:latin typeface="Times New Roman" panose="02020603050405020304" pitchFamily="18" charset="0"/>
              </a:rPr>
              <a:t>Pratik Sonar </a:t>
            </a:r>
            <a:r>
              <a:rPr lang="en-IN" sz="18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47DDC0-CCA7-B78A-AF6B-F3E449373378}"/>
              </a:ext>
            </a:extLst>
          </p:cNvPr>
          <p:cNvSpPr/>
          <p:nvPr/>
        </p:nvSpPr>
        <p:spPr>
          <a:xfrm>
            <a:off x="2492189" y="997310"/>
            <a:ext cx="3702423" cy="9233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C6D8C2-810E-7E45-1166-81330AF9E82C}"/>
              </a:ext>
            </a:extLst>
          </p:cNvPr>
          <p:cNvSpPr/>
          <p:nvPr/>
        </p:nvSpPr>
        <p:spPr>
          <a:xfrm>
            <a:off x="645459" y="2106706"/>
            <a:ext cx="9753600" cy="37539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84 in. Surface Hub">
                <a:extLst>
                  <a:ext uri="{FF2B5EF4-FFF2-40B4-BE49-F238E27FC236}">
                    <a16:creationId xmlns:a16="http://schemas.microsoft.com/office/drawing/2014/main" id="{938A7EC4-1621-56C9-7A47-ABE305202D4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43013346"/>
                  </p:ext>
                </p:extLst>
              </p:nvPr>
            </p:nvGraphicFramePr>
            <p:xfrm>
              <a:off x="5933984" y="448548"/>
              <a:ext cx="3945123" cy="165815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45123" cy="1658158"/>
                    </a:xfrm>
                    <a:prstGeom prst="rect">
                      <a:avLst/>
                    </a:prstGeom>
                  </am3d:spPr>
                  <am3d:camera>
                    <am3d:pos x="0" y="0" z="6465144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0221" d="1000000"/>
                    <am3d:preTrans dx="0" dy="-15781747" dz="-6366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5416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84 in. Surface Hub">
                <a:extLst>
                  <a:ext uri="{FF2B5EF4-FFF2-40B4-BE49-F238E27FC236}">
                    <a16:creationId xmlns:a16="http://schemas.microsoft.com/office/drawing/2014/main" id="{938A7EC4-1621-56C9-7A47-ABE305202D4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33984" y="448548"/>
                <a:ext cx="3945123" cy="1658158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54E30FEB-8655-3321-8934-197AF3D65440}"/>
              </a:ext>
            </a:extLst>
          </p:cNvPr>
          <p:cNvSpPr/>
          <p:nvPr/>
        </p:nvSpPr>
        <p:spPr>
          <a:xfrm>
            <a:off x="685799" y="2106706"/>
            <a:ext cx="2214283" cy="37539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97616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1F1B6-0946-C8F5-36DB-96EB3D749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3DC01-FF7C-B568-70B2-012A26AE8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06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50A3C-FD3F-7717-278D-3A0BAA5DB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CCA87-62DF-B994-864A-D4F999E41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3274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31275F-D29D-5718-F744-152D2806020F}"/>
              </a:ext>
            </a:extLst>
          </p:cNvPr>
          <p:cNvSpPr txBox="1"/>
          <p:nvPr/>
        </p:nvSpPr>
        <p:spPr>
          <a:xfrm>
            <a:off x="3048000" y="1756100"/>
            <a:ext cx="6096000" cy="4124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i="0" u="none" strike="noStrike" baseline="0" dirty="0">
                <a:solidFill>
                  <a:srgbClr val="000000"/>
                </a:solidFill>
                <a:latin typeface="Cambria" panose="02040503050406030204" pitchFamily="18" charset="0"/>
              </a:rPr>
              <a:t>Problem Statement </a:t>
            </a:r>
          </a:p>
          <a:p>
            <a:endParaRPr lang="en-IN" sz="3200" b="0" i="0" u="none" strike="noStrike" baseline="0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Part backorders is a common supply chain problem, wherein a customer places an order for a product that is temporarily out of stock. The percentage of items backordered and the number of backorder days are important measures of the quality of a company's customer service and the effectiveness of its inventory management.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Cambria" panose="02040503050406030204" pitchFamily="18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 company can manage its inventory more efficiently using a prediction on the backorder risk for the products. Goal here is to use the past data and metadata around the backorders, and provide a prediction on the potential products for backorders.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1007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DCA4C3-7B81-2AEB-90D2-06E85803DF28}"/>
              </a:ext>
            </a:extLst>
          </p:cNvPr>
          <p:cNvSpPr txBox="1"/>
          <p:nvPr/>
        </p:nvSpPr>
        <p:spPr>
          <a:xfrm>
            <a:off x="3048000" y="1786878"/>
            <a:ext cx="6096000" cy="372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Client </a:t>
            </a:r>
          </a:p>
          <a:p>
            <a:endParaRPr lang="en-IN" sz="28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Sigma Retails Ltd is a leading online store providing products ranging from clothing, home improvements to grocery. Recently, client has been finding it difficult to manage the backorders, resulting into increasing customer issues and a decline in customer satisfaction.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Client is looking for ways to improve backorders handling. With the help of this analysis, a reasonable prediction on the products that can go on backorder is expected. Such a prediction could immensely help client to plan for a more effective stocking and backorder handling.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0749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7D2321-EDFC-85C5-922E-7BC51D5016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800902"/>
              </p:ext>
            </p:extLst>
          </p:nvPr>
        </p:nvGraphicFramePr>
        <p:xfrm>
          <a:off x="2492188" y="1028047"/>
          <a:ext cx="7064189" cy="53637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61240">
                  <a:extLst>
                    <a:ext uri="{9D8B030D-6E8A-4147-A177-3AD203B41FA5}">
                      <a16:colId xmlns:a16="http://schemas.microsoft.com/office/drawing/2014/main" val="2604767265"/>
                    </a:ext>
                  </a:extLst>
                </a:gridCol>
                <a:gridCol w="2060915">
                  <a:extLst>
                    <a:ext uri="{9D8B030D-6E8A-4147-A177-3AD203B41FA5}">
                      <a16:colId xmlns:a16="http://schemas.microsoft.com/office/drawing/2014/main" val="3076587697"/>
                    </a:ext>
                  </a:extLst>
                </a:gridCol>
                <a:gridCol w="4142034">
                  <a:extLst>
                    <a:ext uri="{9D8B030D-6E8A-4147-A177-3AD203B41FA5}">
                      <a16:colId xmlns:a16="http://schemas.microsoft.com/office/drawing/2014/main" val="2942316894"/>
                    </a:ext>
                  </a:extLst>
                </a:gridCol>
              </a:tblGrid>
              <a:tr h="433753">
                <a:tc>
                  <a:txBody>
                    <a:bodyPr/>
                    <a:lstStyle/>
                    <a:p>
                      <a:pPr marL="228600" algn="ctr">
                        <a:spcAft>
                          <a:spcPts val="125"/>
                        </a:spcAft>
                      </a:pPr>
                      <a:r>
                        <a:rPr lang="en-IN" sz="1100" dirty="0" err="1">
                          <a:effectLst/>
                        </a:rPr>
                        <a:t>S.No</a:t>
                      </a:r>
                      <a:endParaRPr lang="en-IN" sz="1100" dirty="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ctr">
                        <a:spcAft>
                          <a:spcPts val="125"/>
                        </a:spcAft>
                      </a:pPr>
                      <a:r>
                        <a:rPr lang="en-IN" sz="1100" dirty="0">
                          <a:effectLst/>
                        </a:rPr>
                        <a:t>Feature Name</a:t>
                      </a:r>
                      <a:endParaRPr lang="en-IN" sz="1100" dirty="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ctr">
                        <a:spcAft>
                          <a:spcPts val="125"/>
                        </a:spcAft>
                      </a:pPr>
                      <a:r>
                        <a:rPr lang="en-IN" sz="1100" dirty="0">
                          <a:effectLst/>
                        </a:rPr>
                        <a:t>Feature Description</a:t>
                      </a:r>
                      <a:endParaRPr lang="en-IN" sz="1100" dirty="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2885454557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1.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national_inv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Current inventory level for the part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2722263537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2.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lead_time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Transit time for product (if available)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865982047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3.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in_transit_qty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Amount of product in transit from source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3204129652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4.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forecast_3_month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Forecast sales for the next 3 months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2597900534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5.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forecast_6_month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Forecast sales for the next 6 months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2853591175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6.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forecast_9_month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Forecast sales for the next 9 months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4179803626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7.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sales_1_month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Sales quantity for the prior 1-month time period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3098364557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8.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sales_3_month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Sales quantity for the prior 3-month time period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131257288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9.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sales_6_month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Sales quantity for the prior 6-month time period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284672684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 dirty="0">
                          <a:effectLst/>
                        </a:rPr>
                        <a:t>10.</a:t>
                      </a:r>
                      <a:endParaRPr lang="en-IN" sz="1100" dirty="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sales_9_month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Sales quantity for the prior 9-month time period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4021643454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11.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min_bank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Minimum recommend amount to stock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1149010085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12.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potential_issue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Source issue for part identified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2351236368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13.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pieces_past_due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Parts overdue from source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429417053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/>
                      <a:r>
                        <a:rPr lang="en-IN" sz="1100">
                          <a:effectLst/>
                        </a:rPr>
                        <a:t>14.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/>
                      <a:r>
                        <a:rPr lang="en-IN" sz="1100">
                          <a:effectLst/>
                        </a:rPr>
                        <a:t>perf_6_month_avg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/>
                      <a:r>
                        <a:rPr lang="en-IN" sz="1100">
                          <a:effectLst/>
                        </a:rPr>
                        <a:t>Source performance for prior 6 month period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14339636"/>
                  </a:ext>
                </a:extLst>
              </a:tr>
              <a:tr h="433753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15.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perf_12_month_avg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Source performance for prior 12-month period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3945659061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16.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local_bo_qty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Amount of stock orders overdue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734314458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17.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deck_risk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Part risk flag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2955523458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18.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oe_constraint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Part risk flag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2368254322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19.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ppap_risk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Part risk flag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3465606247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20.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stop_auto_buy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>
                        <a:spcAft>
                          <a:spcPts val="125"/>
                        </a:spcAft>
                      </a:pPr>
                      <a:r>
                        <a:rPr lang="en-IN" sz="1100">
                          <a:effectLst/>
                        </a:rPr>
                        <a:t>Part risk flag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3097185319"/>
                  </a:ext>
                </a:extLst>
              </a:tr>
              <a:tr h="224814">
                <a:tc>
                  <a:txBody>
                    <a:bodyPr/>
                    <a:lstStyle/>
                    <a:p>
                      <a:pPr marL="228600" algn="just"/>
                      <a:r>
                        <a:rPr lang="en-IN" sz="1100">
                          <a:effectLst/>
                        </a:rPr>
                        <a:t>21.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/>
                      <a:r>
                        <a:rPr lang="en-IN" sz="1100">
                          <a:effectLst/>
                        </a:rPr>
                        <a:t>rev_stop </a:t>
                      </a:r>
                      <a:endParaRPr lang="en-IN" sz="110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tc>
                  <a:txBody>
                    <a:bodyPr/>
                    <a:lstStyle/>
                    <a:p>
                      <a:pPr marL="228600" algn="just"/>
                      <a:r>
                        <a:rPr lang="en-IN" sz="1100" dirty="0">
                          <a:effectLst/>
                        </a:rPr>
                        <a:t>Part risk flag</a:t>
                      </a:r>
                      <a:endParaRPr lang="en-IN" sz="1100" dirty="0">
                        <a:solidFill>
                          <a:srgbClr val="353744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Proxima Nova"/>
                      </a:endParaRPr>
                    </a:p>
                  </a:txBody>
                  <a:tcPr marL="66159" marR="66159" marT="0" marB="0"/>
                </a:tc>
                <a:extLst>
                  <a:ext uri="{0D108BD9-81ED-4DB2-BD59-A6C34878D82A}">
                    <a16:rowId xmlns:a16="http://schemas.microsoft.com/office/drawing/2014/main" val="2137778944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2E52BAC-2C20-FC2B-8C8A-3D92CEEA24DA}"/>
              </a:ext>
            </a:extLst>
          </p:cNvPr>
          <p:cNvSpPr/>
          <p:nvPr/>
        </p:nvSpPr>
        <p:spPr>
          <a:xfrm>
            <a:off x="2706212" y="0"/>
            <a:ext cx="58192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Data Description</a:t>
            </a:r>
          </a:p>
        </p:txBody>
      </p:sp>
    </p:spTree>
    <p:extLst>
      <p:ext uri="{BB962C8B-B14F-4D97-AF65-F5344CB8AC3E}">
        <p14:creationId xmlns:p14="http://schemas.microsoft.com/office/powerpoint/2010/main" val="1171185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C1D7054-EEFC-4F77-EF97-8B97106419FD}"/>
              </a:ext>
            </a:extLst>
          </p:cNvPr>
          <p:cNvSpPr txBox="1"/>
          <p:nvPr/>
        </p:nvSpPr>
        <p:spPr>
          <a:xfrm>
            <a:off x="3119718" y="2688008"/>
            <a:ext cx="6096000" cy="2421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520700">
              <a:spcBef>
                <a:spcPts val="450"/>
              </a:spcBef>
            </a:pPr>
            <a:r>
              <a:rPr lang="en-US" b="1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Independent</a:t>
            </a:r>
            <a:r>
              <a:rPr lang="en-US" b="1" spc="-10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 </a:t>
            </a:r>
            <a:r>
              <a:rPr lang="en-US" b="1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variables:</a:t>
            </a:r>
            <a:endParaRPr lang="en-IN" b="1" dirty="0">
              <a:effectLst/>
              <a:latin typeface="Sitka Small Semibold" pitchFamily="2" charset="0"/>
              <a:ea typeface="Times New Roman" panose="02020603050405020304" pitchFamily="18" charset="0"/>
            </a:endParaRPr>
          </a:p>
          <a:p>
            <a:pPr marL="977900">
              <a:spcBef>
                <a:spcPts val="695"/>
              </a:spcBef>
              <a:spcAft>
                <a:spcPts val="0"/>
              </a:spcAft>
            </a:pPr>
            <a:r>
              <a:rPr lang="en-US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Numerical</a:t>
            </a:r>
            <a:r>
              <a:rPr lang="en-US" spc="-10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column:</a:t>
            </a:r>
            <a:r>
              <a:rPr lang="en-US" spc="-5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15</a:t>
            </a:r>
            <a:endParaRPr lang="en-IN" dirty="0">
              <a:effectLst/>
              <a:latin typeface="Sitka Small Semibold" pitchFamily="2" charset="0"/>
              <a:ea typeface="Times New Roman" panose="02020603050405020304" pitchFamily="18" charset="0"/>
            </a:endParaRPr>
          </a:p>
          <a:p>
            <a:pPr marL="977900">
              <a:spcBef>
                <a:spcPts val="685"/>
              </a:spcBef>
              <a:spcAft>
                <a:spcPts val="0"/>
              </a:spcAft>
            </a:pPr>
            <a:r>
              <a:rPr lang="en-US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Categorical</a:t>
            </a:r>
            <a:r>
              <a:rPr lang="en-US" spc="-10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column:</a:t>
            </a:r>
            <a:r>
              <a:rPr lang="en-US" spc="-5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7</a:t>
            </a:r>
            <a:endParaRPr lang="en-IN" dirty="0">
              <a:effectLst/>
              <a:latin typeface="Sitka Small Semibold" pitchFamily="2" charset="0"/>
              <a:ea typeface="Times New Roman" panose="02020603050405020304" pitchFamily="18" charset="0"/>
            </a:endParaRPr>
          </a:p>
          <a:p>
            <a:pPr marL="520700">
              <a:spcBef>
                <a:spcPts val="685"/>
              </a:spcBef>
            </a:pPr>
            <a:r>
              <a:rPr lang="en-US" b="1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Target</a:t>
            </a:r>
            <a:r>
              <a:rPr lang="en-US" b="1" spc="-10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 </a:t>
            </a:r>
            <a:r>
              <a:rPr lang="en-US" b="1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variable</a:t>
            </a:r>
            <a:r>
              <a:rPr lang="en-US" b="0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:</a:t>
            </a:r>
            <a:endParaRPr lang="en-IN" b="1" dirty="0">
              <a:effectLst/>
              <a:latin typeface="Sitka Small Semibold" pitchFamily="2" charset="0"/>
              <a:ea typeface="Times New Roman" panose="02020603050405020304" pitchFamily="18" charset="0"/>
            </a:endParaRPr>
          </a:p>
          <a:p>
            <a:pPr marL="1016000">
              <a:spcBef>
                <a:spcPts val="695"/>
              </a:spcBef>
              <a:spcAft>
                <a:spcPts val="0"/>
              </a:spcAft>
            </a:pPr>
            <a:r>
              <a:rPr lang="en-US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Categorical</a:t>
            </a:r>
            <a:r>
              <a:rPr lang="en-US" spc="-5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-</a:t>
            </a:r>
            <a:r>
              <a:rPr lang="en-US" spc="-10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1</a:t>
            </a:r>
            <a:endParaRPr lang="en-IN" dirty="0">
              <a:effectLst/>
              <a:latin typeface="Sitka Small Semibold" pitchFamily="2" charset="0"/>
              <a:ea typeface="Times New Roman" panose="02020603050405020304" pitchFamily="18" charset="0"/>
            </a:endParaRPr>
          </a:p>
          <a:p>
            <a:pPr marL="977900">
              <a:spcBef>
                <a:spcPts val="685"/>
              </a:spcBef>
              <a:spcAft>
                <a:spcPts val="0"/>
              </a:spcAft>
            </a:pPr>
            <a:r>
              <a:rPr lang="en-US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Total</a:t>
            </a:r>
            <a:r>
              <a:rPr lang="en-US" spc="-5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1F2023"/>
                </a:solidFill>
                <a:effectLst/>
                <a:latin typeface="Sitka Small Semibold" pitchFamily="2" charset="0"/>
                <a:ea typeface="Times New Roman" panose="02020603050405020304" pitchFamily="18" charset="0"/>
              </a:rPr>
              <a:t>columns: 23</a:t>
            </a:r>
            <a:endParaRPr lang="en-IN" dirty="0">
              <a:effectLst/>
              <a:latin typeface="Sitka Small Semibold" pitchFamily="2" charset="0"/>
              <a:ea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998BF6-0E3D-4594-E1BD-6C2460CD53CD}"/>
              </a:ext>
            </a:extLst>
          </p:cNvPr>
          <p:cNvSpPr/>
          <p:nvPr/>
        </p:nvSpPr>
        <p:spPr>
          <a:xfrm>
            <a:off x="1666977" y="933682"/>
            <a:ext cx="811351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5400" b="0" u="heavy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5400" b="0" u="heavy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VARIABLE CATEGORIZATION :</a:t>
            </a:r>
            <a:endParaRPr lang="en-IN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97363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37E613-B81E-AEFF-D065-ECB2C91545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398" y="2160328"/>
            <a:ext cx="6287770" cy="41509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C82577E-3C5C-96B0-8F64-4569FF6F5EC6}"/>
              </a:ext>
            </a:extLst>
          </p:cNvPr>
          <p:cNvSpPr/>
          <p:nvPr/>
        </p:nvSpPr>
        <p:spPr>
          <a:xfrm>
            <a:off x="1899843" y="672370"/>
            <a:ext cx="78903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Distribution of variables</a:t>
            </a:r>
          </a:p>
        </p:txBody>
      </p:sp>
    </p:spTree>
    <p:extLst>
      <p:ext uri="{BB962C8B-B14F-4D97-AF65-F5344CB8AC3E}">
        <p14:creationId xmlns:p14="http://schemas.microsoft.com/office/powerpoint/2010/main" val="2872209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A867-4E09-CA36-9D4D-F6B87117B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B0700-9194-D78C-1308-8A66AB0F5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893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EBD5-762D-37A4-A489-2D5484DCF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5AAAF-94D9-96CF-588A-12167375D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457295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11</TotalTime>
  <Words>568</Words>
  <Application>Microsoft Office PowerPoint</Application>
  <PresentationFormat>Widescreen</PresentationFormat>
  <Paragraphs>105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Cambria</vt:lpstr>
      <vt:lpstr>Century Gothic</vt:lpstr>
      <vt:lpstr>Sitka Small Semibold</vt:lpstr>
      <vt:lpstr>Times New Roman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Tamilselvan M</dc:creator>
  <cp:lastModifiedBy>Tamilselvan M</cp:lastModifiedBy>
  <cp:revision>1</cp:revision>
  <dcterms:created xsi:type="dcterms:W3CDTF">2022-06-20T13:57:07Z</dcterms:created>
  <dcterms:modified xsi:type="dcterms:W3CDTF">2022-06-20T14:08:28Z</dcterms:modified>
</cp:coreProperties>
</file>

<file path=docProps/thumbnail.jpeg>
</file>